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7" r:id="rId3"/>
    <p:sldId id="257" r:id="rId4"/>
    <p:sldId id="260" r:id="rId5"/>
    <p:sldId id="262" r:id="rId6"/>
    <p:sldId id="264" r:id="rId7"/>
    <p:sldId id="267" r:id="rId8"/>
    <p:sldId id="270" r:id="rId9"/>
    <p:sldId id="272" r:id="rId10"/>
    <p:sldId id="274" r:id="rId11"/>
    <p:sldId id="276" r:id="rId12"/>
    <p:sldId id="278" r:id="rId13"/>
    <p:sldId id="280" r:id="rId14"/>
    <p:sldId id="281" r:id="rId15"/>
    <p:sldId id="282" r:id="rId16"/>
    <p:sldId id="284" r:id="rId17"/>
    <p:sldId id="285" r:id="rId18"/>
    <p:sldId id="287" r:id="rId19"/>
  </p:sldIdLst>
  <p:sldSz cx="9144000" cy="6858000" type="screen4x3"/>
  <p:notesSz cx="9144000" cy="6858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A7D063F9-8746-43B0-9830-637C8E9A16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hu-HU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xmlns="" id="{E73E5A3F-EBB7-49A8-9864-58B8EA769C5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hu-HU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xmlns="" id="{A6C6B0D4-28CD-45E5-8B63-819D845A0A8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hu-HU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xmlns="" id="{0F910403-6EF2-4C93-A305-F7DFD45A1B7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BF65EC-ABDD-4C16-8250-71A8A450F46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4312254F-D09A-47ED-9339-D6E95B1946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hu-HU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24B093A4-7C0D-4B43-911B-84CCE26D85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hu-H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xmlns="" id="{9F4A8086-C11F-4A72-A16A-5195E78178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xmlns="" id="{4DD001A0-D7D5-410D-AB28-F7D6A27CA8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hu-HU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xmlns="" id="{569283A3-716C-42B1-9F2B-554AFFA201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5F69DB1-B3B5-49EF-AE7E-1E4D48D769D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318DA-F8C1-4571-A809-C5FDCA8EA58D}" type="slidenum">
              <a:rPr lang="hu-HU" altLang="hu-HU"/>
              <a:pPr/>
              <a:t>1</a:t>
            </a:fld>
            <a:endParaRPr lang="hu-HU" altLang="hu-HU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AA0F7-2945-4A3D-9DF4-9935A8AC85D5}" type="slidenum">
              <a:rPr lang="hu-HU" altLang="hu-HU"/>
              <a:pPr/>
              <a:t>10</a:t>
            </a:fld>
            <a:endParaRPr lang="hu-HU" altLang="hu-HU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2FCE5-4B94-409B-999B-62282E580D73}" type="slidenum">
              <a:rPr lang="hu-HU" altLang="hu-HU"/>
              <a:pPr/>
              <a:t>11</a:t>
            </a:fld>
            <a:endParaRPr lang="hu-HU" altLang="hu-HU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A3F1C4-3C79-4975-8F5A-0C000A188395}" type="slidenum">
              <a:rPr lang="hu-HU" altLang="hu-HU"/>
              <a:pPr/>
              <a:t>13</a:t>
            </a:fld>
            <a:endParaRPr lang="hu-HU" altLang="hu-HU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98A49-9E0D-4FDD-9A63-693D3D67426A}" type="slidenum">
              <a:rPr lang="hu-HU" altLang="hu-HU"/>
              <a:pPr/>
              <a:t>14</a:t>
            </a:fld>
            <a:endParaRPr lang="hu-HU" altLang="hu-HU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A4898-DF30-4F30-9ED2-0327DE8D26CE}" type="slidenum">
              <a:rPr lang="hu-HU" altLang="hu-HU"/>
              <a:pPr/>
              <a:t>15</a:t>
            </a:fld>
            <a:endParaRPr lang="hu-HU" altLang="hu-HU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42C37-0B60-45CF-98DD-BE419AF07CD9}" type="slidenum">
              <a:rPr lang="hu-HU" altLang="hu-HU"/>
              <a:pPr/>
              <a:t>16</a:t>
            </a:fld>
            <a:endParaRPr lang="hu-HU" altLang="hu-HU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2B317-6D35-40DF-9F8F-2AD3DCBA0B96}" type="slidenum">
              <a:rPr lang="hu-HU" altLang="hu-HU"/>
              <a:pPr/>
              <a:t>17</a:t>
            </a:fld>
            <a:endParaRPr lang="hu-HU" altLang="hu-HU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5558E-519F-4502-ACF6-52552862F766}" type="slidenum">
              <a:rPr lang="hu-HU" altLang="hu-HU"/>
              <a:pPr/>
              <a:t>2</a:t>
            </a:fld>
            <a:endParaRPr lang="hu-HU" altLang="hu-HU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72283-79E5-4843-95A3-F6916166AAD7}" type="slidenum">
              <a:rPr lang="hu-HU" altLang="hu-HU"/>
              <a:pPr/>
              <a:t>3</a:t>
            </a:fld>
            <a:endParaRPr lang="hu-HU" altLang="hu-HU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F0F99-CAC6-45E7-9A65-751365E7FAB7}" type="slidenum">
              <a:rPr lang="hu-HU" altLang="hu-HU"/>
              <a:pPr/>
              <a:t>4</a:t>
            </a:fld>
            <a:endParaRPr lang="hu-HU" altLang="hu-HU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C8F76-153F-40FE-AF26-0F5FD7A66046}" type="slidenum">
              <a:rPr lang="hu-HU" altLang="hu-HU"/>
              <a:pPr/>
              <a:t>5</a:t>
            </a:fld>
            <a:endParaRPr lang="hu-HU" altLang="hu-HU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46105-85D6-431F-9103-5C4D625F22FB}" type="slidenum">
              <a:rPr lang="hu-HU" altLang="hu-HU"/>
              <a:pPr/>
              <a:t>6</a:t>
            </a:fld>
            <a:endParaRPr lang="hu-HU" altLang="hu-HU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4A518-A083-4C7A-8280-13134FF2039D}" type="slidenum">
              <a:rPr lang="hu-HU" altLang="hu-HU"/>
              <a:pPr/>
              <a:t>8</a:t>
            </a:fld>
            <a:endParaRPr lang="hu-HU" altLang="hu-HU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BD464-9AC8-462C-92C9-1C41B2BD9F93}" type="slidenum">
              <a:rPr lang="hu-HU" altLang="hu-HU"/>
              <a:pPr/>
              <a:t>9</a:t>
            </a:fld>
            <a:endParaRPr lang="hu-HU" altLang="hu-HU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F496FF40-8C5B-4985-A813-6B69CFD90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46B0F042-E976-45B5-973C-940801427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4A73E88C-6255-4CC0-A5EF-19EB0D422F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2F2EC-A1E1-474A-AF88-E6709AA23275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16945E9-DB6B-45E6-A125-20B76EB99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1A3212A-1DCD-4988-A6D9-C4632CA1C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14CEC60-AECE-437C-A08F-35F98AD52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2CE5F-3495-4BE7-B90C-A1DFE71B25E1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16945E9-DB6B-45E6-A125-20B76EB99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1A3212A-1DCD-4988-A6D9-C4632CA1C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14CEC60-AECE-437C-A08F-35F98AD52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7EF19-03E7-4F46-A61B-6514FAEFE574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16945E9-DB6B-45E6-A125-20B76EB99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1A3212A-1DCD-4988-A6D9-C4632CA1C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14CEC60-AECE-437C-A08F-35F98AD52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AFA2C-5A66-4C21-9826-37E177E78FF0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16945E9-DB6B-45E6-A125-20B76EB99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1A3212A-1DCD-4988-A6D9-C4632CA1C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14CEC60-AECE-437C-A08F-35F98AD52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F0EF9-EF5B-4DD2-90F7-207CA61F2339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16945E9-DB6B-45E6-A125-20B76EB99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1A3212A-1DCD-4988-A6D9-C4632CA1C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14CEC60-AECE-437C-A08F-35F98AD52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087C9-B625-4B80-AC3E-2AA45BAEDFB3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16945E9-DB6B-45E6-A125-20B76EB99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1A3212A-1DCD-4988-A6D9-C4632CA1C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14CEC60-AECE-437C-A08F-35F98AD52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3517A-3F9F-4019-801B-AD40CBBBE2F1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6945E9-DB6B-45E6-A125-20B76EB99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A3212A-1DCD-4988-A6D9-C4632CA1C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14CEC60-AECE-437C-A08F-35F98AD52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534FB-08F2-48F3-9C96-5A2CF4976024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16945E9-DB6B-45E6-A125-20B76EB99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1A3212A-1DCD-4988-A6D9-C4632CA1C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14CEC60-AECE-437C-A08F-35F98AD52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D0F9A-A354-4FB3-845B-0B8CD516CD9D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16945E9-DB6B-45E6-A125-20B76EB99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1A3212A-1DCD-4988-A6D9-C4632CA1C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14CEC60-AECE-437C-A08F-35F98AD52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70CA7-EAA5-4AE2-AAC8-776BCCB48B6B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16945E9-DB6B-45E6-A125-20B76EB99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1A3212A-1DCD-4988-A6D9-C4632CA1C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14CEC60-AECE-437C-A08F-35F98AD52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7C31F-BF40-406B-81A2-76D7BA30703D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6945E9-DB6B-45E6-A125-20B76EB99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A3212A-1DCD-4988-A6D9-C4632CA1C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14CEC60-AECE-437C-A08F-35F98AD52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188BF-CC60-49A8-9E22-818706BA3612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6945E9-DB6B-45E6-A125-20B76EB99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A3212A-1DCD-4988-A6D9-C4632CA1C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14CEC60-AECE-437C-A08F-35F98AD52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EC6BF-17B0-40EC-96C9-51C4875E594A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216945E9-DB6B-45E6-A125-20B76EB99E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</a:defRPr>
            </a:lvl1pPr>
          </a:lstStyle>
          <a:p>
            <a:endParaRPr lang="hu-HU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21A3212A-1DCD-4988-A6D9-C4632CA1CA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</a:defRPr>
            </a:lvl1pPr>
          </a:lstStyle>
          <a:p>
            <a:endParaRPr lang="hu-HU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xmlns="" id="{D14CEC60-AECE-437C-A08F-35F98AD524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fld id="{1A8352A3-DF28-4AE9-805E-D433F7748F77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268413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sz="6000" b="1" smtClean="0"/>
              <a:t>Szláv népek történelme</a:t>
            </a:r>
            <a:r>
              <a:rPr lang="hu-HU" altLang="hu-HU" sz="460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altLang="hu-HU" sz="2400" smtClean="0"/>
          </a:p>
          <a:p>
            <a:pPr algn="r" eaLnBrk="1" hangingPunct="1">
              <a:lnSpc>
                <a:spcPct val="90000"/>
              </a:lnSpc>
            </a:pPr>
            <a:r>
              <a:rPr lang="hu-HU" altLang="hu-HU" sz="2400" b="1" smtClean="0">
                <a:latin typeface="Garamond" pitchFamily="18" charset="0"/>
              </a:rPr>
              <a:t>Urkom Aleksander</a:t>
            </a:r>
          </a:p>
          <a:p>
            <a:pPr algn="r" eaLnBrk="1" hangingPunct="1">
              <a:lnSpc>
                <a:spcPct val="90000"/>
              </a:lnSpc>
            </a:pPr>
            <a:endParaRPr lang="hu-HU" altLang="hu-HU" sz="2400" smtClean="0">
              <a:latin typeface="Garamond" pitchFamily="18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hu-HU" altLang="hu-HU" sz="2400" smtClean="0"/>
              <a:t>2020</a:t>
            </a:r>
            <a:endParaRPr lang="hu-HU" altLang="hu-HU" sz="2400" smtClean="0">
              <a:latin typeface="Garamond" pitchFamily="18" charset="0"/>
            </a:endParaRPr>
          </a:p>
        </p:txBody>
      </p:sp>
    </p:spTree>
  </p:cSld>
  <p:clrMapOvr>
    <a:masterClrMapping/>
  </p:clrMapOvr>
  <p:transition advTm="44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hu-HU" altLang="zh-CN" smtClean="0"/>
              <a:t>Rigómezei csata </a:t>
            </a:r>
            <a:endParaRPr lang="hu-HU" altLang="hu-HU" smtClean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8313" y="2349500"/>
            <a:ext cx="367188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800" b="1"/>
              <a:t>A csata után:</a:t>
            </a:r>
          </a:p>
          <a:p>
            <a:pPr eaLnBrk="1" hangingPunct="1"/>
            <a:r>
              <a:rPr lang="hu-HU" altLang="hu-HU" sz="1800"/>
              <a:t>Bajezid visszavonult Drinápolyba, hogy trónját biztosítsa (Valószínűleg ezt értékelték a korabeli tudósítók "keresztény győzelemnek")</a:t>
            </a:r>
          </a:p>
          <a:p>
            <a:pPr eaLnBrk="1" hangingPunct="1"/>
            <a:r>
              <a:rPr lang="hu-HU" altLang="hu-HU" sz="1800"/>
              <a:t>Lázár özvegye, Milica, elismerte Bajezid fenségét (röviddel a csata után indított magyar támadást csak török segítséggel tudták visszaverni)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 flipV="1">
            <a:off x="250825" y="6130925"/>
            <a:ext cx="8435975" cy="322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altLang="hu-HU" sz="1700" smtClean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8424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800" b="1"/>
              <a:t>A csata befejezése (nem szerb verzió):</a:t>
            </a:r>
            <a:endParaRPr lang="hu-HU" altLang="zh-CN" sz="1800" b="1"/>
          </a:p>
          <a:p>
            <a:pPr eaLnBrk="1" hangingPunct="1"/>
            <a:r>
              <a:rPr lang="hu-HU" altLang="zh-CN" sz="1800"/>
              <a:t>Miközben a szerbek már majdnem fölénybe kerültek, Vuk Brankovi</a:t>
            </a:r>
            <a:r>
              <a:rPr lang="hr-HR" altLang="zh-CN" sz="1800"/>
              <a:t>ć </a:t>
            </a:r>
            <a:r>
              <a:rPr lang="hu-HU" altLang="zh-CN" sz="1800"/>
              <a:t>hadseregével kivonult a csatából, a törökök pedig ezt kihasználva legyőzték a szerb hadsereget. </a:t>
            </a:r>
            <a:endParaRPr lang="hu-HU" altLang="hu-HU" sz="1800"/>
          </a:p>
        </p:txBody>
      </p:sp>
      <p:pic>
        <p:nvPicPr>
          <p:cNvPr id="23558" name="Picture 7" descr="kosov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276475"/>
            <a:ext cx="458628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eaLnBrk="1" hangingPunct="1"/>
            <a:r>
              <a:rPr lang="hu-HU" altLang="zh-CN" smtClean="0"/>
              <a:t>Rigómezei csata </a:t>
            </a:r>
            <a:endParaRPr lang="hu-HU" altLang="hu-HU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 flipV="1">
            <a:off x="250825" y="6130925"/>
            <a:ext cx="8435975" cy="322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altLang="hu-HU" sz="1700" smtClean="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42486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800" b="1"/>
              <a:t>Rigómezei csata és mítosz:</a:t>
            </a:r>
            <a:endParaRPr lang="hu-HU" altLang="hu-HU" sz="1800"/>
          </a:p>
          <a:p>
            <a:pPr eaLnBrk="1" hangingPunct="1"/>
            <a:endParaRPr lang="hu-HU" altLang="hu-HU" sz="1800"/>
          </a:p>
          <a:p>
            <a:pPr eaLnBrk="1" hangingPunct="1">
              <a:buFontTx/>
              <a:buChar char="•"/>
            </a:pPr>
            <a:r>
              <a:rPr lang="hu-HU" altLang="hu-HU" sz="1800"/>
              <a:t> Az elkövetkező századokban a szerb epikus lírika központi motívumává válik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A szerb nemzeti identitás központi motívuma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A szerb hagyományokban ma is tovább él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A keletről jövő hadak előrenyomulását jelképezi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A jó és a rossz közötti harc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Lázárnak két választása volt: a földi, vagy a mennyei birodalom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Lázár az örök életet választotta (szerb ortodox egyház szentté avatta)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Hősies tetteinek példája védte meg a szerbeket az iszlamizálódástól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95288" y="4149725"/>
            <a:ext cx="38163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800"/>
              <a:t>Milo</a:t>
            </a:r>
            <a:r>
              <a:rPr lang="hr-HR" altLang="hu-HU" sz="1800"/>
              <a:t>š Obilić (Vuk Branković </a:t>
            </a:r>
            <a:r>
              <a:rPr lang="hu-HU" altLang="hu-HU" sz="1800"/>
              <a:t>herceg meggyanúsította, hogy áruló. Erre megesküdött, hogy megöli a szultánt. Titkos információit felajánlván a szultán elé kerül, ahol mérgező tőrrel megöli a szultánt) </a:t>
            </a:r>
          </a:p>
        </p:txBody>
      </p:sp>
      <p:pic>
        <p:nvPicPr>
          <p:cNvPr id="25606" name="Picture 8" descr="milos obil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860800"/>
            <a:ext cx="4283075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zh-CN" smtClean="0"/>
              <a:t>Vuk Stefanović Karadžić </a:t>
            </a:r>
            <a:endParaRPr lang="hu-HU" altLang="hu-HU" smtClean="0"/>
          </a:p>
        </p:txBody>
      </p:sp>
      <p:pic>
        <p:nvPicPr>
          <p:cNvPr id="27651" name="Picture 5" descr="vukkaradzic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125538"/>
            <a:ext cx="3541712" cy="4249737"/>
          </a:xfrm>
          <a:noFill/>
        </p:spPr>
      </p:pic>
      <p:pic>
        <p:nvPicPr>
          <p:cNvPr id="27652" name="Picture 6" descr="vukov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268413"/>
            <a:ext cx="48958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hu-HU" altLang="zh-CN" smtClean="0"/>
              <a:t>Vuk Stefanović Karadžić</a:t>
            </a:r>
            <a:endParaRPr lang="hu-HU" altLang="hu-HU" smtClean="0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95288" y="2636838"/>
            <a:ext cx="44640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800"/>
              <a:t>Az egyház (Stefan Stratimirović metropolita) </a:t>
            </a:r>
          </a:p>
          <a:p>
            <a:pPr eaLnBrk="1" hangingPunct="1"/>
            <a:r>
              <a:rPr lang="hu-HU" altLang="hu-HU" sz="1800"/>
              <a:t>- </a:t>
            </a:r>
            <a:r>
              <a:rPr lang="hu-HU" altLang="hu-HU" sz="1800" b="1"/>
              <a:t>liturgikus</a:t>
            </a:r>
            <a:r>
              <a:rPr lang="hu-HU" altLang="hu-HU" sz="1800"/>
              <a:t> használatra az </a:t>
            </a:r>
            <a:r>
              <a:rPr lang="hu-HU" altLang="hu-HU" sz="1800" b="1"/>
              <a:t>oroszos szláv</a:t>
            </a:r>
            <a:r>
              <a:rPr lang="hu-HU" altLang="hu-HU" sz="1800"/>
              <a:t> nyelvet tartotta megfelelőnek,</a:t>
            </a:r>
          </a:p>
          <a:p>
            <a:pPr eaLnBrk="1" hangingPunct="1"/>
            <a:r>
              <a:rPr lang="hu-HU" altLang="hu-HU" sz="1800"/>
              <a:t>- </a:t>
            </a:r>
            <a:r>
              <a:rPr lang="hu-HU" altLang="hu-HU" sz="1800" b="1"/>
              <a:t>irodalmi nyelvként</a:t>
            </a:r>
            <a:r>
              <a:rPr lang="hu-HU" altLang="hu-HU" sz="1800"/>
              <a:t> olyan szerb nyelvet, amely az oroszos szláv nyelvhez áll  legközelebb,</a:t>
            </a:r>
            <a:endParaRPr lang="hu-HU" altLang="zh-CN" sz="1800"/>
          </a:p>
          <a:p>
            <a:pPr eaLnBrk="1" hangingPunct="1"/>
            <a:r>
              <a:rPr lang="hu-HU" altLang="zh-CN" sz="1800"/>
              <a:t>- </a:t>
            </a:r>
            <a:r>
              <a:rPr lang="hu-HU" altLang="zh-CN" sz="1800" b="1"/>
              <a:t>népszerűsítő célokra</a:t>
            </a:r>
            <a:r>
              <a:rPr lang="hu-HU" altLang="zh-CN" sz="1800"/>
              <a:t> megengedte a népi nyelv használatát is.</a:t>
            </a:r>
            <a:endParaRPr lang="hu-HU" altLang="hu-HU" sz="1800"/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idx="1"/>
          </p:nvPr>
        </p:nvSpPr>
        <p:spPr>
          <a:xfrm flipV="1">
            <a:off x="250825" y="6130925"/>
            <a:ext cx="8435975" cy="322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altLang="hu-HU" sz="1700" smtClean="0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95288" y="1196975"/>
            <a:ext cx="47529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800" b="1"/>
              <a:t>A XIX. század elején három nyelv volt használatban a szerbeknél:</a:t>
            </a:r>
            <a:r>
              <a:rPr lang="hu-HU" altLang="hu-HU" sz="1800"/>
              <a:t> 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az oroszos szláv nyelv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a szlavenoszerb</a:t>
            </a:r>
            <a:endParaRPr lang="hu-HU" altLang="zh-CN" sz="1800"/>
          </a:p>
          <a:p>
            <a:pPr eaLnBrk="1" hangingPunct="1">
              <a:buFontTx/>
              <a:buChar char="•"/>
            </a:pPr>
            <a:r>
              <a:rPr lang="hu-HU" altLang="zh-CN" sz="1800"/>
              <a:t> népi szerb nyelv </a:t>
            </a:r>
            <a:endParaRPr lang="hu-HU" altLang="hu-HU" sz="1800"/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95288" y="5229225"/>
            <a:ext cx="4681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A </a:t>
            </a:r>
            <a:r>
              <a:rPr lang="hu-HU" altLang="zh-CN" sz="1800" b="1"/>
              <a:t>tiszta népnyelv</a:t>
            </a:r>
            <a:r>
              <a:rPr lang="hu-HU" altLang="zh-CN" sz="1800"/>
              <a:t> mellett Sava Mrkalj, Vuk Stefanović Karadžić </a:t>
            </a:r>
            <a:endParaRPr lang="hu-HU" altLang="hu-HU" sz="1800"/>
          </a:p>
        </p:txBody>
      </p:sp>
      <p:pic>
        <p:nvPicPr>
          <p:cNvPr id="29703" name="Picture 11" descr="stratimirovic_stef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0476">
            <a:off x="6156325" y="0"/>
            <a:ext cx="27924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2" descr="sava_mrkal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133600"/>
            <a:ext cx="36004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3" descr="vuk_karadzic_slika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58318">
            <a:off x="5219700" y="4437063"/>
            <a:ext cx="36734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hu-HU" altLang="zh-CN" sz="3800" smtClean="0"/>
              <a:t>Vuk Stefanović Karadžić (1787 – 1864) </a:t>
            </a:r>
            <a:endParaRPr lang="hu-HU" altLang="hu-HU" sz="3800" smtClean="0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>
          <a:xfrm flipV="1">
            <a:off x="250825" y="6130925"/>
            <a:ext cx="8435975" cy="322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altLang="hu-HU" sz="1700" smtClean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95288" y="1196975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hu-HU" altLang="hu-HU" sz="1800"/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395288" y="1052513"/>
            <a:ext cx="424815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hu-HU" altLang="hu-HU"/>
              <a:t> </a:t>
            </a:r>
            <a:r>
              <a:rPr lang="hu-HU" altLang="hu-HU" sz="1800"/>
              <a:t>első szerb, aki </a:t>
            </a:r>
            <a:r>
              <a:rPr lang="hu-HU" altLang="hu-HU" sz="1800" b="1"/>
              <a:t>szerb nyelvtant</a:t>
            </a:r>
            <a:r>
              <a:rPr lang="hu-HU" altLang="hu-HU" sz="1800"/>
              <a:t> és </a:t>
            </a:r>
            <a:r>
              <a:rPr lang="hu-HU" altLang="hu-HU" sz="1800" b="1"/>
              <a:t>szerb szótárt</a:t>
            </a:r>
            <a:r>
              <a:rPr lang="hu-HU" altLang="hu-HU" sz="1800"/>
              <a:t> írt, s mindkettő alapját a népnyelv képezte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</a:t>
            </a:r>
            <a:r>
              <a:rPr lang="hu-HU" altLang="hu-HU" sz="1800" b="1"/>
              <a:t>26 ezer címszót</a:t>
            </a:r>
            <a:r>
              <a:rPr lang="hu-HU" altLang="hu-HU" sz="1800"/>
              <a:t> tartalmazó szótára </a:t>
            </a:r>
            <a:r>
              <a:rPr lang="hu-HU" altLang="hu-HU" sz="1800" b="1"/>
              <a:t>1818-ban</a:t>
            </a:r>
            <a:r>
              <a:rPr lang="hu-HU" altLang="hu-HU" sz="1800"/>
              <a:t> jelent meg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készítése során az általa ismert nyelvjárásra, a </a:t>
            </a:r>
            <a:r>
              <a:rPr lang="hu-HU" altLang="hu-HU" sz="1800" b="1"/>
              <a:t>kelet-hercegovinai ije-ző</a:t>
            </a:r>
            <a:r>
              <a:rPr lang="hu-HU" altLang="hu-HU" sz="1800"/>
              <a:t> nyelvjárásra támaszkodott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még fel-feltűnnek benne oroszos vagy egyházi szavak is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</a:t>
            </a:r>
            <a:r>
              <a:rPr lang="hu-HU" altLang="hu-HU" sz="1800" b="1"/>
              <a:t>új ábécét használ</a:t>
            </a:r>
            <a:r>
              <a:rPr lang="hu-HU" altLang="hu-HU" sz="1800"/>
              <a:t> (megreformált új ábécé, amely azonos a mai szerb ábécével)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forradalmian </a:t>
            </a:r>
            <a:r>
              <a:rPr lang="hu-HU" altLang="hu-HU" sz="1800" b="1"/>
              <a:t>új a helyesírása</a:t>
            </a:r>
            <a:r>
              <a:rPr lang="hu-HU" altLang="hu-HU" sz="1800"/>
              <a:t> (etimologikus helyesírás helyett, a </a:t>
            </a:r>
            <a:r>
              <a:rPr lang="hu-HU" altLang="hu-HU" sz="1800" b="1"/>
              <a:t>fonetikus helyesírást</a:t>
            </a:r>
            <a:r>
              <a:rPr lang="hu-HU" altLang="hu-HU" sz="1800"/>
              <a:t> használja)</a:t>
            </a:r>
            <a:endParaRPr lang="hu-HU" altLang="zh-CN" sz="1800"/>
          </a:p>
          <a:p>
            <a:pPr eaLnBrk="1" hangingPunct="1">
              <a:buFontTx/>
              <a:buChar char="•"/>
            </a:pPr>
            <a:r>
              <a:rPr lang="hu-HU" altLang="zh-CN" sz="1800"/>
              <a:t> szótárhoz </a:t>
            </a:r>
            <a:r>
              <a:rPr lang="hu-HU" altLang="zh-CN" sz="1800" b="1"/>
              <a:t>új szerb nyelvtant</a:t>
            </a:r>
            <a:r>
              <a:rPr lang="hu-HU" altLang="zh-CN" sz="1800"/>
              <a:t> is készített </a:t>
            </a:r>
            <a:endParaRPr lang="hu-HU" altLang="hu-HU" sz="1800"/>
          </a:p>
        </p:txBody>
      </p:sp>
      <p:pic>
        <p:nvPicPr>
          <p:cNvPr id="31750" name="Picture 12" descr="prvi srpski recn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1125538"/>
            <a:ext cx="44577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hu-HU" altLang="zh-CN" smtClean="0"/>
              <a:t>Vuk Stefanović Karadžić</a:t>
            </a:r>
            <a:endParaRPr lang="hu-HU" altLang="hu-HU" smtClean="0"/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>
          <a:xfrm flipV="1">
            <a:off x="250825" y="6130925"/>
            <a:ext cx="8435975" cy="322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altLang="hu-HU" sz="1700" smtClean="0"/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107950" y="908050"/>
            <a:ext cx="90360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800" b="1"/>
              <a:t>Vuk Stefanović Karadžić újításainak sok ellenzője volt</a:t>
            </a:r>
            <a:endParaRPr lang="hu-HU" altLang="hu-HU" sz="1800"/>
          </a:p>
          <a:p>
            <a:pPr eaLnBrk="1" hangingPunct="1">
              <a:buFontTx/>
              <a:buChar char="•"/>
            </a:pPr>
            <a:r>
              <a:rPr lang="hu-HU" altLang="hu-HU" sz="1800"/>
              <a:t> a nyelvjárási alap kiválasztása miatt (Karadžić ije-ző nyelvjárást választott e-ző helyett - a legfejlettebb kultúrával az  e-ző šumadiai-vajdasági nyelvjárást beszélő szerbek rendelkeztek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az új ábécé miatt (a j betű bevezetése - nyugati hatásnak, a katolikus térhódítás veszélyének tartották)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a szótárba felvett szavak miatt (nagyszámú „illemtelen” szó is helyet kapott benne, ami elfogadhatatlan volt a művelt réteg számára)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107950" y="3284538"/>
            <a:ext cx="655161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800" b="1"/>
              <a:t>Egyre nőtt azon írók és költők száma is, akik népnyelven kezdtek írni</a:t>
            </a:r>
          </a:p>
          <a:p>
            <a:pPr eaLnBrk="1" hangingPunct="1"/>
            <a:r>
              <a:rPr lang="hu-HU" altLang="hu-HU" sz="1800"/>
              <a:t>1847-ben első művek, amelyek megfelelnek Karadžić elveinek </a:t>
            </a:r>
          </a:p>
          <a:p>
            <a:pPr eaLnBrk="1" hangingPunct="1"/>
            <a:r>
              <a:rPr lang="hu-HU" altLang="hu-HU" sz="1800"/>
              <a:t>Branko Radičević – versei</a:t>
            </a:r>
          </a:p>
          <a:p>
            <a:pPr eaLnBrk="1" hangingPunct="1"/>
            <a:r>
              <a:rPr lang="hu-HU" altLang="hu-HU" sz="1800"/>
              <a:t>Petar Petrović Njegoš – Gorski vijenac (Hegyek koszorúja)</a:t>
            </a:r>
          </a:p>
          <a:p>
            <a:pPr eaLnBrk="1" hangingPunct="1"/>
            <a:r>
              <a:rPr lang="hu-HU" altLang="hu-HU" sz="1800"/>
              <a:t>Vuk Karadžić – Novi zavjet (Újszövetség), – bebizonyítja, hogy a népnyelv vallásos tartalmak közvetítésére is alkalmas</a:t>
            </a:r>
          </a:p>
          <a:p>
            <a:pPr eaLnBrk="1" hangingPunct="1"/>
            <a:r>
              <a:rPr lang="hr-HR" altLang="zh-CN" sz="1800"/>
              <a:t>Đura Daničić – </a:t>
            </a:r>
            <a:r>
              <a:rPr lang="hu-HU" altLang="zh-CN" sz="1800"/>
              <a:t>Rat za srpski jezik i pravopis (Küzdelem a szerb nyelvért és helyesírásért) </a:t>
            </a:r>
            <a:endParaRPr lang="hu-HU" altLang="hu-HU" sz="1800"/>
          </a:p>
        </p:txBody>
      </p:sp>
      <p:pic>
        <p:nvPicPr>
          <p:cNvPr id="33798" name="Picture 13" descr="vuk_karadzic_slika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213100"/>
            <a:ext cx="19177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hu-HU" altLang="zh-CN" smtClean="0"/>
              <a:t>Vuk Stefanović Karadžić</a:t>
            </a:r>
            <a:endParaRPr lang="hu-HU" altLang="hu-HU" smtClean="0"/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 flipV="1">
            <a:off x="250825" y="6130925"/>
            <a:ext cx="8435975" cy="322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altLang="hu-HU" sz="1700" smtClean="0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86407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hu-HU" altLang="hu-HU"/>
              <a:t> </a:t>
            </a:r>
            <a:r>
              <a:rPr lang="hu-HU" altLang="hu-HU" sz="1800"/>
              <a:t>a Karadžić által megreformált ábécé a XIX. század második felére elfogadottá vált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az irodalmi nyelv alapjaként elfogadták a népnyelvet</a:t>
            </a:r>
            <a:endParaRPr lang="hu-HU" altLang="zh-CN" sz="1800"/>
          </a:p>
          <a:p>
            <a:pPr eaLnBrk="1" hangingPunct="1">
              <a:buFontTx/>
              <a:buChar char="•"/>
            </a:pPr>
            <a:r>
              <a:rPr lang="hu-HU" altLang="zh-CN" sz="1800"/>
              <a:t> az  ije-ző nyelvváltozat mellett használatos az  e-ző nyelvváltozat is </a:t>
            </a:r>
            <a:endParaRPr lang="hu-HU" altLang="hu-HU" sz="1800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250825" y="2636838"/>
            <a:ext cx="51133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800" b="1"/>
              <a:t>1850-ben szerb és horvát nyelvészek aláírták a Bécsi szerződést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elfogadták a közös nyelvet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amelynek két változata,  ije-ző és  e-ző  is  lesz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az ún. </a:t>
            </a:r>
            <a:r>
              <a:rPr lang="hu-HU" altLang="hu-HU" sz="1800" b="1"/>
              <a:t>szerbhorvát </a:t>
            </a:r>
            <a:r>
              <a:rPr lang="hu-HU" altLang="hu-HU" sz="1800"/>
              <a:t>vagy</a:t>
            </a:r>
            <a:r>
              <a:rPr lang="hu-HU" altLang="hu-HU" sz="1800" b="1"/>
              <a:t> horvátszerb</a:t>
            </a:r>
            <a:r>
              <a:rPr lang="hu-HU" altLang="hu-HU" sz="1800"/>
              <a:t> nyelv létrejöttének alapja</a:t>
            </a:r>
          </a:p>
        </p:txBody>
      </p:sp>
      <p:pic>
        <p:nvPicPr>
          <p:cNvPr id="35846" name="Picture 7" descr="srpskohrvatski jez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6203">
            <a:off x="5651500" y="2276475"/>
            <a:ext cx="32035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hu-HU" altLang="zh-CN" smtClean="0"/>
              <a:t>Vuk Stefanović Karadžić</a:t>
            </a:r>
            <a:endParaRPr lang="hu-HU" altLang="hu-HU" smtClean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79388" y="2492375"/>
            <a:ext cx="44640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800" b="1"/>
              <a:t>Horvátok</a:t>
            </a:r>
            <a:r>
              <a:rPr lang="hu-HU" altLang="hu-HU" sz="1800"/>
              <a:t> 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jelentős nyelvújítási mozgalom alakult ki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alapvetően </a:t>
            </a:r>
            <a:r>
              <a:rPr lang="hu-HU" altLang="hu-HU" sz="1800" b="1"/>
              <a:t>purista</a:t>
            </a:r>
            <a:r>
              <a:rPr lang="hu-HU" altLang="hu-HU" sz="1800"/>
              <a:t> jellegű volt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</a:t>
            </a:r>
            <a:r>
              <a:rPr lang="hu-HU" altLang="hu-HU" sz="1800" b="1"/>
              <a:t>elvetette</a:t>
            </a:r>
            <a:r>
              <a:rPr lang="hu-HU" altLang="hu-HU" sz="1800"/>
              <a:t> az idegen szavak átvételét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hiányzó szavakat </a:t>
            </a:r>
            <a:r>
              <a:rPr lang="hu-HU" altLang="hu-HU" sz="1800" b="1"/>
              <a:t>tükörfordításokkal</a:t>
            </a:r>
            <a:r>
              <a:rPr lang="hu-HU" altLang="hu-HU" sz="1800"/>
              <a:t> és tudatos </a:t>
            </a:r>
            <a:r>
              <a:rPr lang="hu-HU" altLang="hu-HU" sz="1800" b="1"/>
              <a:t>újképzésekkel</a:t>
            </a:r>
            <a:r>
              <a:rPr lang="hu-HU" altLang="hu-HU" sz="1800"/>
              <a:t> igyekezett pótolni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 flipV="1">
            <a:off x="250825" y="6130925"/>
            <a:ext cx="8435975" cy="322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altLang="hu-HU" sz="1700" smtClean="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4968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800"/>
              <a:t>A népnyelvi alapokon nyugvó irodalmi nyelv szókincse nem volt megfelelő az </a:t>
            </a:r>
            <a:r>
              <a:rPr lang="hu-HU" altLang="hu-HU" sz="1800" b="1"/>
              <a:t>elvont </a:t>
            </a:r>
            <a:endParaRPr lang="hu-HU" altLang="zh-CN" sz="1800" b="1"/>
          </a:p>
          <a:p>
            <a:pPr eaLnBrk="1" hangingPunct="1"/>
            <a:r>
              <a:rPr lang="hu-HU" altLang="zh-CN" sz="1800" b="1"/>
              <a:t>tartalmak</a:t>
            </a:r>
            <a:r>
              <a:rPr lang="hu-HU" altLang="zh-CN" sz="1800"/>
              <a:t> kifejezésére, ezért mindenképpen </a:t>
            </a:r>
            <a:r>
              <a:rPr lang="hu-HU" altLang="zh-CN" sz="1800" b="1"/>
              <a:t>tudatos gazdagítására volt szükség</a:t>
            </a:r>
            <a:r>
              <a:rPr lang="hu-HU" altLang="zh-CN" sz="1800"/>
              <a:t>: </a:t>
            </a:r>
            <a:endParaRPr lang="hu-HU" altLang="hu-HU" sz="180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79388" y="4724400"/>
            <a:ext cx="68405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800" b="1"/>
              <a:t>Szerbek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</a:t>
            </a:r>
            <a:r>
              <a:rPr lang="hu-HU" altLang="hu-HU" sz="1800" b="1"/>
              <a:t>egyházi és orosz</a:t>
            </a:r>
            <a:r>
              <a:rPr lang="hu-HU" altLang="hu-HU" sz="1800"/>
              <a:t> eredetű szavakat csempészik vissza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</a:t>
            </a:r>
            <a:r>
              <a:rPr lang="hu-HU" altLang="hu-HU" sz="1800" b="1"/>
              <a:t>németből</a:t>
            </a:r>
            <a:r>
              <a:rPr lang="hu-HU" altLang="hu-HU" sz="1800"/>
              <a:t> készült </a:t>
            </a:r>
            <a:r>
              <a:rPr lang="hu-HU" altLang="hu-HU" sz="1800" b="1"/>
              <a:t>tükörfordítások</a:t>
            </a:r>
            <a:r>
              <a:rPr lang="hu-HU" altLang="hu-HU" sz="1800"/>
              <a:t>, a </a:t>
            </a:r>
            <a:r>
              <a:rPr lang="hu-HU" altLang="hu-HU" sz="1800" b="1"/>
              <a:t>horvátból</a:t>
            </a:r>
            <a:r>
              <a:rPr lang="hu-HU" altLang="hu-HU" sz="1800"/>
              <a:t> való </a:t>
            </a:r>
            <a:r>
              <a:rPr lang="hu-HU" altLang="hu-HU" sz="1800" b="1"/>
              <a:t>átvétel</a:t>
            </a:r>
          </a:p>
          <a:p>
            <a:pPr eaLnBrk="1" hangingPunct="1">
              <a:buFontTx/>
              <a:buChar char="•"/>
            </a:pPr>
            <a:r>
              <a:rPr lang="hu-HU" altLang="hu-HU" sz="1800"/>
              <a:t> mégis leginkább </a:t>
            </a:r>
            <a:r>
              <a:rPr lang="hu-HU" altLang="hu-HU" sz="1800" b="1"/>
              <a:t>elfogadják az idegen szavak</a:t>
            </a:r>
            <a:r>
              <a:rPr lang="hu-HU" altLang="hu-HU" sz="1800"/>
              <a:t> átvételét</a:t>
            </a:r>
          </a:p>
        </p:txBody>
      </p:sp>
      <p:pic>
        <p:nvPicPr>
          <p:cNvPr id="37895" name="Picture 8" descr="puritan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765175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9" descr="puritan_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125538"/>
            <a:ext cx="1914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0" descr="puritan_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57338"/>
            <a:ext cx="1600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1" descr="puritan_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1989138"/>
            <a:ext cx="1619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2" descr="strane reci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492375"/>
            <a:ext cx="12573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3" descr="strane reci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1500" y="2781300"/>
            <a:ext cx="12573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5" descr="strane reci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3213100"/>
            <a:ext cx="12207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6" descr="strane reci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40650" y="3789363"/>
            <a:ext cx="1247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08275"/>
            <a:ext cx="8229600" cy="1139825"/>
          </a:xfrm>
        </p:spPr>
        <p:txBody>
          <a:bodyPr/>
          <a:lstStyle/>
          <a:p>
            <a:pPr algn="ctr" eaLnBrk="1" hangingPunct="1"/>
            <a:r>
              <a:rPr lang="hu-HU" altLang="hu-HU" smtClean="0">
                <a:latin typeface="Arial" charset="0"/>
              </a:rPr>
              <a:t>Köszönöm a figyelmet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7171" name="Picture 3" descr="448px-Sveti_Sava_Kraljeva_Crkva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653088" cy="6858000"/>
          </a:xfrm>
          <a:noFill/>
        </p:spPr>
      </p:pic>
      <p:pic>
        <p:nvPicPr>
          <p:cNvPr id="7172" name="Picture 4" descr="car_lazar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03800" y="0"/>
            <a:ext cx="5095875" cy="6858000"/>
          </a:xfrm>
          <a:noFill/>
        </p:spPr>
      </p:pic>
      <p:sp>
        <p:nvSpPr>
          <p:cNvPr id="7173" name="Rectangle 5"/>
          <p:cNvSpPr>
            <a:spLocks noGrp="1" noChangeArrowheads="1"/>
          </p:cNvSpPr>
          <p:nvPr>
            <p:ph sz="quarter" idx="4"/>
          </p:nvPr>
        </p:nvSpPr>
        <p:spPr>
          <a:xfrm>
            <a:off x="8532813" y="5805488"/>
            <a:ext cx="153987" cy="325437"/>
          </a:xfrm>
        </p:spPr>
        <p:txBody>
          <a:bodyPr/>
          <a:lstStyle/>
          <a:p>
            <a:pPr eaLnBrk="1" hangingPunct="1"/>
            <a:endParaRPr lang="hu-HU" altLang="hu-HU" sz="2100" smtClean="0"/>
          </a:p>
        </p:txBody>
      </p:sp>
      <p:sp>
        <p:nvSpPr>
          <p:cNvPr id="7174" name="Tartalom helye 8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7175" name="Picture 5" descr="vukkaradzi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2608263"/>
            <a:ext cx="354171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b="1" smtClean="0"/>
              <a:t>Szent Száva </a:t>
            </a:r>
            <a:r>
              <a:rPr lang="hu-HU" altLang="zh-CN" sz="4000" b="1" smtClean="0"/>
              <a:t>(Rastko Nemanjić)</a:t>
            </a:r>
            <a:r>
              <a:rPr lang="hu-HU" altLang="zh-CN" smtClean="0"/>
              <a:t> </a:t>
            </a:r>
            <a:endParaRPr lang="hu-HU" altLang="hu-HU" smtClean="0"/>
          </a:p>
        </p:txBody>
      </p:sp>
      <p:pic>
        <p:nvPicPr>
          <p:cNvPr id="9219" name="Picture 5" descr="448px-Sveti_Sava_Kraljeva_Crkva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268413"/>
            <a:ext cx="3382962" cy="4530725"/>
          </a:xfrm>
          <a:noFill/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708400" y="1125538"/>
            <a:ext cx="525621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altLang="hu-HU" sz="1800"/>
              <a:t>Született 1174 körül, elhunyt 1236-ban     Trnovóban (Bulgária)</a:t>
            </a:r>
            <a:endParaRPr lang="sr-Cyrl-CS" altLang="hu-HU" sz="1800"/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altLang="hu-HU" sz="1800"/>
              <a:t>Stefan Nemanja zsupán legfiatalabb fiúgyermeke</a:t>
            </a:r>
            <a:endParaRPr lang="sr-Cyrl-CS" altLang="hu-HU" sz="1800"/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altLang="hu-HU" sz="1800"/>
              <a:t>Első szerb érsek, fordító és törvényíró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altLang="hu-HU" sz="1800"/>
              <a:t>Kiharcolta a szerb nemzet önálló egyházi státuszát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altLang="hu-HU" sz="1800"/>
              <a:t>Legfontosabb művei: </a:t>
            </a:r>
          </a:p>
          <a:p>
            <a:pPr marL="669925" lvl="1" indent="-325438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hu-HU" altLang="hu-HU" sz="1800" i="1"/>
              <a:t>Žitije gospodina Simeona</a:t>
            </a:r>
            <a:r>
              <a:rPr lang="hu-HU" altLang="hu-HU" sz="1800"/>
              <a:t> (Szimeon úr élete) </a:t>
            </a:r>
          </a:p>
          <a:p>
            <a:pPr marL="669925" lvl="1" indent="-325438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hu-HU" altLang="hu-HU" sz="1800" i="1"/>
              <a:t>Karejski tipik</a:t>
            </a:r>
            <a:r>
              <a:rPr lang="hu-HU" altLang="hu-HU" sz="1800"/>
              <a:t> (Kareja kolostori szabályzat)</a:t>
            </a:r>
          </a:p>
          <a:p>
            <a:pPr marL="669925" lvl="1" indent="-325438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hu-HU" altLang="hu-HU" sz="1800" i="1"/>
              <a:t>Hilandarski tipik</a:t>
            </a:r>
            <a:r>
              <a:rPr lang="hu-HU" altLang="hu-HU" sz="1800"/>
              <a:t> (Hilandar kolostori szabályzat)</a:t>
            </a:r>
          </a:p>
          <a:p>
            <a:pPr marL="669925" lvl="1" indent="-325438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hu-HU" altLang="hu-HU" sz="1800" i="1"/>
              <a:t>Studeni</a:t>
            </a:r>
            <a:r>
              <a:rPr lang="hr-HR" altLang="hu-HU" sz="1800" i="1"/>
              <a:t>čki tipik</a:t>
            </a:r>
            <a:r>
              <a:rPr lang="hr-HR" altLang="hu-HU" sz="1800"/>
              <a:t> </a:t>
            </a:r>
            <a:r>
              <a:rPr lang="hu-HU" altLang="hu-HU" sz="1800"/>
              <a:t>(Studenica kolostori szabályzat)</a:t>
            </a:r>
          </a:p>
          <a:p>
            <a:pPr marL="669925" lvl="1" indent="-325438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hu-HU" altLang="hu-HU" sz="1800" i="1"/>
              <a:t>Zakonopravilo</a:t>
            </a:r>
            <a:r>
              <a:rPr lang="hu-HU" altLang="hu-HU" sz="1800"/>
              <a:t> (első szerb alkotmány)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Szent Száva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446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zh-CN" sz="1800"/>
              <a:t>15. életévében megkapta Zahumlje terület igazgatását (1190/91)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95288" y="2997200"/>
            <a:ext cx="4394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zh-CN" sz="1800"/>
              <a:t>Áthoszra menekül (Chalkidiki félsziget)</a:t>
            </a:r>
          </a:p>
          <a:p>
            <a:pPr eaLnBrk="1" hangingPunct="1"/>
            <a:endParaRPr lang="hu-HU" altLang="hu-HU" sz="1800"/>
          </a:p>
          <a:p>
            <a:pPr eaLnBrk="1" hangingPunct="1">
              <a:spcBef>
                <a:spcPct val="50000"/>
              </a:spcBef>
            </a:pPr>
            <a:endParaRPr lang="hu-HU" altLang="hu-HU" sz="1800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95288" y="3500438"/>
            <a:ext cx="345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Szerzetesrendhez csatlakozik és felveszi a Száva nevét</a:t>
            </a:r>
            <a:endParaRPr lang="hu-HU" altLang="hu-HU" sz="1800"/>
          </a:p>
        </p:txBody>
      </p:sp>
      <p:sp>
        <p:nvSpPr>
          <p:cNvPr id="11270" name="Rectangle 9"/>
          <p:cNvSpPr>
            <a:spLocks noGrp="1" noChangeArrowheads="1"/>
          </p:cNvSpPr>
          <p:nvPr>
            <p:ph type="body" idx="1"/>
          </p:nvPr>
        </p:nvSpPr>
        <p:spPr>
          <a:xfrm flipV="1">
            <a:off x="250825" y="6130925"/>
            <a:ext cx="8435975" cy="322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altLang="hu-HU" sz="1700" smtClean="0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395288" y="1341438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Rastko Nemanjić született 1174 körül, Golija hegyen</a:t>
            </a:r>
            <a:endParaRPr lang="hu-HU" altLang="hu-HU" sz="1800"/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395288" y="4292600"/>
            <a:ext cx="4679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Áthoszon csatlakozik hozzá édesapja Stefan Nemanja, aki lemondott trónjáról és úgyszintén szerzetes lesz (Simeon)</a:t>
            </a:r>
            <a:endParaRPr lang="hu-HU" altLang="hu-HU" sz="1800"/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395288" y="5300663"/>
            <a:ext cx="46815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Helandarion kolostor romjain apjával együtt felépíti a Hilandari kolostort  – Hilandarski tipik</a:t>
            </a:r>
            <a:endParaRPr lang="hu-HU" altLang="hu-HU" sz="1800"/>
          </a:p>
        </p:txBody>
      </p:sp>
      <p:pic>
        <p:nvPicPr>
          <p:cNvPr id="11274" name="Picture 14" descr="svetagora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3188" y="404813"/>
            <a:ext cx="396081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6" descr="hiland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65861">
            <a:off x="5435600" y="3573463"/>
            <a:ext cx="381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hu-HU" altLang="hu-HU" smtClean="0"/>
              <a:t>Szent Száva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95288" y="1989138"/>
            <a:ext cx="4392612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zh-CN" sz="1800"/>
              <a:t>1207-ben Simeont eltemetik a Studenica kolostorban</a:t>
            </a:r>
          </a:p>
          <a:p>
            <a:pPr eaLnBrk="1" hangingPunct="1"/>
            <a:endParaRPr lang="hu-HU" altLang="hu-HU" sz="1800"/>
          </a:p>
          <a:p>
            <a:pPr eaLnBrk="1" hangingPunct="1">
              <a:spcBef>
                <a:spcPct val="50000"/>
              </a:spcBef>
            </a:pPr>
            <a:endParaRPr lang="hu-HU" altLang="hu-HU" sz="180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95288" y="2708275"/>
            <a:ext cx="353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Száva a Studenica elöljárója lesz – Studeni</a:t>
            </a:r>
            <a:r>
              <a:rPr lang="hr-HR" altLang="zh-CN" sz="1800"/>
              <a:t>čki tipik</a:t>
            </a:r>
            <a:r>
              <a:rPr lang="hu-HU" altLang="zh-CN" sz="1800"/>
              <a:t> </a:t>
            </a:r>
            <a:endParaRPr lang="hu-HU" altLang="hu-HU" sz="1800"/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body" idx="1"/>
          </p:nvPr>
        </p:nvSpPr>
        <p:spPr>
          <a:xfrm flipV="1">
            <a:off x="250825" y="6130925"/>
            <a:ext cx="8435975" cy="322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altLang="hu-HU" sz="1700" smtClean="0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95288" y="1196975"/>
            <a:ext cx="4752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Simeon halála után Szerbiába tér vissza édesapja földi maradványaival (1206/07) </a:t>
            </a:r>
            <a:endParaRPr lang="hu-HU" altLang="hu-HU" sz="1800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395288" y="3429000"/>
            <a:ext cx="4679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zh-CN" sz="1800"/>
              <a:t>Szerb egyház önálló rangjának elérése (Nikaia, Manojlo Saranten pátriárka, </a:t>
            </a:r>
            <a:r>
              <a:rPr lang="hu-HU" altLang="hu-HU" sz="1800"/>
              <a:t>Theodórosz nikaiai császár</a:t>
            </a:r>
            <a:r>
              <a:rPr lang="hu-HU" altLang="zh-CN" sz="1800"/>
              <a:t>, 1219) – első szerb érsek lesz </a:t>
            </a:r>
            <a:endParaRPr lang="hu-HU" altLang="hu-HU" sz="1800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395288" y="4724400"/>
            <a:ext cx="46815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Elkészíti az első szerb alkotmányt (Zakonopravilo) – egyházi és világi szabályok gyűjteménye </a:t>
            </a:r>
            <a:endParaRPr lang="hu-HU" altLang="hu-HU" sz="1800"/>
          </a:p>
        </p:txBody>
      </p:sp>
      <p:pic>
        <p:nvPicPr>
          <p:cNvPr id="13321" name="Picture 10" descr="studen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06005">
            <a:off x="4859338" y="0"/>
            <a:ext cx="404018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1" descr="250px-Savino_Zakonopravilo_-_Ilovichki_prepis,_12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708275"/>
            <a:ext cx="3175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Szent Száva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5288" y="2492375"/>
            <a:ext cx="439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A Jeruzsálembe tartó második zarándoklatból való visszatérése során Bulgáriában hunyt el 1236-ban </a:t>
            </a:r>
            <a:endParaRPr lang="hu-HU" altLang="hu-HU" sz="1800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 flipV="1">
            <a:off x="250825" y="6130925"/>
            <a:ext cx="8435975" cy="322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altLang="hu-HU" sz="1700" smtClean="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57188" y="1000125"/>
            <a:ext cx="48974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1221.- első állami-egyházi gyűlés – </a:t>
            </a:r>
            <a:r>
              <a:rPr lang="hr-HR" altLang="zh-CN" sz="1800"/>
              <a:t>Žiča</a:t>
            </a:r>
            <a:r>
              <a:rPr lang="hu-HU" altLang="zh-CN" sz="1800"/>
              <a:t> kolostor – testvérét Stefant (</a:t>
            </a:r>
            <a:r>
              <a:rPr lang="hr-HR" altLang="zh-CN" sz="1800"/>
              <a:t>Stefan Prvovenčani</a:t>
            </a:r>
            <a:r>
              <a:rPr lang="hu-HU" altLang="zh-CN" sz="1800"/>
              <a:t>) megkoronázta (1217. pápai koronával már egyszer megkoronázták – akkor Szerbia királysági rangot kapott)</a:t>
            </a:r>
            <a:endParaRPr lang="hu-HU" altLang="hu-HU" sz="1800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95288" y="4221163"/>
            <a:ext cx="4679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1594-ben Szinán-basa Száva földi maradványait Belgrádba viszi, ahol Vra</a:t>
            </a:r>
            <a:r>
              <a:rPr lang="hr-HR" altLang="zh-CN" sz="1800"/>
              <a:t>čar</a:t>
            </a:r>
            <a:r>
              <a:rPr lang="hu-HU" altLang="zh-CN" sz="1800"/>
              <a:t> dombon nyilvánosan elégeti</a:t>
            </a:r>
            <a:endParaRPr lang="hu-HU" altLang="hu-HU" sz="1800"/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95288" y="5229225"/>
            <a:ext cx="46815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A török megszállást követően azon a helyen Szent Száva emlékére templomot építettek (Hram Svetog Save) </a:t>
            </a:r>
            <a:endParaRPr lang="hu-HU" altLang="hu-HU" sz="1800"/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95288" y="3500438"/>
            <a:ext cx="4103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Földi maradványait később Mile</a:t>
            </a:r>
            <a:r>
              <a:rPr lang="hr-HR" altLang="zh-CN" sz="1800"/>
              <a:t>ševo ko</a:t>
            </a:r>
            <a:r>
              <a:rPr lang="hu-HU" altLang="zh-CN" sz="1800"/>
              <a:t>lostorba hozták </a:t>
            </a:r>
            <a:endParaRPr lang="hu-HU" altLang="hu-HU" sz="1800"/>
          </a:p>
        </p:txBody>
      </p:sp>
      <p:pic>
        <p:nvPicPr>
          <p:cNvPr id="15369" name="Picture 10" descr="manastir_z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21185">
            <a:off x="4921250" y="-290513"/>
            <a:ext cx="4094163" cy="23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vracar_paljenje mostij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773238"/>
            <a:ext cx="38592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Kép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8663">
            <a:off x="5019675" y="3787775"/>
            <a:ext cx="425450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zh-CN" smtClean="0"/>
              <a:t>Szent Lázár cár</a:t>
            </a:r>
            <a:endParaRPr lang="hu-HU" altLang="hu-HU" smtClean="0"/>
          </a:p>
        </p:txBody>
      </p:sp>
      <p:pic>
        <p:nvPicPr>
          <p:cNvPr id="17411" name="Picture 5" descr="car_lazar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836613"/>
            <a:ext cx="3005138" cy="4895850"/>
          </a:xfrm>
          <a:noFill/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457200" y="1196975"/>
            <a:ext cx="47625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altLang="zh-CN" sz="2000"/>
              <a:t>Lazar Hrebeljanović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altLang="zh-CN" sz="2000"/>
              <a:t>1329-ben született Prilepacban, 1389-ben vesztette életét a Rigómezei csatában (Kosovska bitka)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altLang="zh-CN" sz="2000"/>
              <a:t>Krusevaci székhelyű szerb uralkodó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altLang="zh-CN" sz="2000"/>
              <a:t>Lázár Hrebeljanović Pomoravlje fejedelme (Dusán cár és Uros cár halála után a szerb egységes császárság felbomlott)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altLang="zh-CN" sz="2000"/>
              <a:t>Rigómezei csatát az Oszmán Birodalom hadserege ellen vezette, hősi halált halt</a:t>
            </a:r>
            <a:endParaRPr lang="hu-HU" altLang="hu-H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hu-HU" altLang="zh-CN" smtClean="0"/>
              <a:t>Szent Lázár cár</a:t>
            </a:r>
            <a:endParaRPr lang="hu-HU" altLang="hu-HU" smtClean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288" y="2205038"/>
            <a:ext cx="4394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zh-CN" sz="1800"/>
              <a:t>Lázár fejedelem erősíti országának katonaságát – házassági kapcsolatokkal egyesíti szomszédai területét </a:t>
            </a:r>
            <a:endParaRPr lang="hu-HU" altLang="hu-HU" sz="18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3213100"/>
            <a:ext cx="4537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Első találkozás a törökökkel: 1380/81. – Dubrávicai csata (Bitka na Dubravici) – a törökök vereséget szenvedtek </a:t>
            </a:r>
            <a:endParaRPr lang="hu-HU" altLang="hu-HU" sz="180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 flipV="1">
            <a:off x="250825" y="6130925"/>
            <a:ext cx="8435975" cy="322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altLang="hu-HU" sz="1700" smtClean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5288" y="981075"/>
            <a:ext cx="475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Maricai csata (Mari</a:t>
            </a:r>
            <a:r>
              <a:rPr lang="hr-HR" altLang="zh-CN" sz="1800"/>
              <a:t>čka bitka) – 1371. szeptember 26. – török győzelemmel fejeződik be – elkezdődik a Balkán meghódítása a törökök által</a:t>
            </a:r>
            <a:r>
              <a:rPr lang="hu-HU" altLang="zh-CN" sz="1800"/>
              <a:t> </a:t>
            </a:r>
            <a:endParaRPr lang="hu-HU" altLang="hu-HU" sz="180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95288" y="4221163"/>
            <a:ext cx="4679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800"/>
              <a:t>Második találkozás a törökökkel: 1388. – Bilećai csata (Bitka kod Bileće) – a törökök itt is vereséget szenvednek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95288" y="5229225"/>
            <a:ext cx="4681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zh-CN" sz="1800"/>
              <a:t>Harmadik találkozás a törökökkel – Rigómezei csata </a:t>
            </a:r>
            <a:endParaRPr lang="hu-HU" altLang="hu-HU" sz="1800"/>
          </a:p>
        </p:txBody>
      </p:sp>
      <p:pic>
        <p:nvPicPr>
          <p:cNvPr id="19465" name="Picture 11" descr="maricka bit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3098">
            <a:off x="4427538" y="0"/>
            <a:ext cx="457041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4" descr="boj na kosovu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81252">
            <a:off x="4876800" y="2708275"/>
            <a:ext cx="42672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hu-HU" altLang="zh-CN" smtClean="0"/>
              <a:t>Rigómezei csata </a:t>
            </a:r>
            <a:endParaRPr lang="hu-HU" altLang="hu-HU" smtClean="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95288" y="2636838"/>
            <a:ext cx="84978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hu-HU" altLang="hu-HU"/>
              <a:t> Rigómezei csatára 1389. június 28-án (Szent Vitus - Vidovdan) került sor</a:t>
            </a:r>
          </a:p>
          <a:p>
            <a:pPr eaLnBrk="1" hangingPunct="1">
              <a:buFontTx/>
              <a:buChar char="•"/>
            </a:pPr>
            <a:r>
              <a:rPr lang="hu-HU" altLang="hu-HU"/>
              <a:t> Balkán középkori történelmének sorsdöntő eseménye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idx="1"/>
          </p:nvPr>
        </p:nvSpPr>
        <p:spPr>
          <a:xfrm flipV="1">
            <a:off x="250825" y="6130925"/>
            <a:ext cx="8435975" cy="322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altLang="hu-HU" sz="1700" smtClean="0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68313" y="1052513"/>
            <a:ext cx="65516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hu-HU" altLang="hu-HU"/>
              <a:t> A szerbeknek nem volt egységes országuk, mely elég erős lett volna a török terjeszkedés megállítására</a:t>
            </a:r>
          </a:p>
          <a:p>
            <a:pPr eaLnBrk="1" hangingPunct="1">
              <a:buFontTx/>
              <a:buChar char="•"/>
            </a:pPr>
            <a:r>
              <a:rPr lang="hu-HU" altLang="hu-HU"/>
              <a:t> Niš város eleste után Lázár betört Magyarországra, a Szerémségbe, hogy Luxemburgi Zsigmond ellenpártját támogassa</a:t>
            </a:r>
          </a:p>
          <a:p>
            <a:pPr eaLnBrk="1" hangingPunct="1">
              <a:buFontTx/>
              <a:buChar char="•"/>
            </a:pPr>
            <a:r>
              <a:rPr lang="hu-HU" altLang="hu-HU"/>
              <a:t> Az újabb oszmán támadások hatására békét kötött Zsigmonddal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468313" y="3429000"/>
            <a:ext cx="81359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b="1"/>
              <a:t>Csata menete (szerb verzió): </a:t>
            </a:r>
            <a:endParaRPr lang="hu-HU" altLang="hu-HU"/>
          </a:p>
          <a:p>
            <a:pPr eaLnBrk="1" hangingPunct="1">
              <a:buFontTx/>
              <a:buChar char="•"/>
            </a:pPr>
            <a:r>
              <a:rPr lang="hu-HU" altLang="hu-HU"/>
              <a:t> Szerbek az elején győzedelmeskednek </a:t>
            </a:r>
          </a:p>
          <a:p>
            <a:pPr eaLnBrk="1" hangingPunct="1">
              <a:buFontTx/>
              <a:buChar char="•"/>
            </a:pPr>
            <a:r>
              <a:rPr lang="hu-HU" altLang="hu-HU"/>
              <a:t> Bal és jobb szárny visszaszorítja a törökök katonáit</a:t>
            </a:r>
          </a:p>
          <a:p>
            <a:pPr eaLnBrk="1" hangingPunct="1">
              <a:buFontTx/>
              <a:buChar char="•"/>
            </a:pPr>
            <a:r>
              <a:rPr lang="hu-HU" altLang="hu-HU"/>
              <a:t> Szerbek hadseregének középső része (Lázár vezeti) vereséget szenved</a:t>
            </a:r>
          </a:p>
          <a:p>
            <a:pPr eaLnBrk="1" hangingPunct="1">
              <a:buFontTx/>
              <a:buChar char="•"/>
            </a:pPr>
            <a:r>
              <a:rPr lang="hu-HU" altLang="hu-HU"/>
              <a:t> Lázár fogságba kerül, Bajezid lefejezteti Murád halálának megtorlása miatt </a:t>
            </a:r>
          </a:p>
          <a:p>
            <a:pPr eaLnBrk="1" hangingPunct="1">
              <a:buFontTx/>
              <a:buChar char="•"/>
            </a:pPr>
            <a:r>
              <a:rPr lang="hu-HU" altLang="hu-HU"/>
              <a:t> Szerb hadsereg bal szárnya a győzelme után kivonul a csatából</a:t>
            </a:r>
          </a:p>
          <a:p>
            <a:pPr eaLnBrk="1" hangingPunct="1">
              <a:buFontTx/>
              <a:buChar char="•"/>
            </a:pPr>
            <a:r>
              <a:rPr lang="hu-HU" altLang="hu-HU"/>
              <a:t> Jobb szárny (Vuk Branković herceg) a középső rész segítségére siet</a:t>
            </a:r>
            <a:endParaRPr lang="hu-HU" altLang="zh-CN"/>
          </a:p>
          <a:p>
            <a:pPr eaLnBrk="1" hangingPunct="1">
              <a:buFontTx/>
              <a:buChar char="•"/>
            </a:pPr>
            <a:r>
              <a:rPr lang="hu-HU" altLang="zh-CN"/>
              <a:t> Bajezid visszavonul hadseregével (indokok: Jakob testvér eltávolítása és trón biztosítása, Konstantinápolyra és Szalonikire tervezett ostroma) </a:t>
            </a:r>
            <a:endParaRPr lang="hu-HU" altLang="hu-HU"/>
          </a:p>
        </p:txBody>
      </p:sp>
      <p:pic>
        <p:nvPicPr>
          <p:cNvPr id="21511" name="Picture 11" descr="jugov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59034">
            <a:off x="7235825" y="-171450"/>
            <a:ext cx="2735263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rkos">
  <a:themeElements>
    <a:clrScheme name="Sarko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arkos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hu-H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hu-H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2414</TotalTime>
  <Words>1184</Words>
  <Application>Microsoft Office PowerPoint</Application>
  <PresentationFormat>Diavetítés a képernyőre (4:3 oldalarány)</PresentationFormat>
  <Paragraphs>145</Paragraphs>
  <Slides>18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Sarkos</vt:lpstr>
      <vt:lpstr>Szláv népek történelme </vt:lpstr>
      <vt:lpstr>2. dia</vt:lpstr>
      <vt:lpstr>Szent Száva (Rastko Nemanjić) </vt:lpstr>
      <vt:lpstr>Szent Száva</vt:lpstr>
      <vt:lpstr>Szent Száva</vt:lpstr>
      <vt:lpstr>Szent Száva</vt:lpstr>
      <vt:lpstr>Szent Lázár cár</vt:lpstr>
      <vt:lpstr>Szent Lázár cár</vt:lpstr>
      <vt:lpstr>Rigómezei csata </vt:lpstr>
      <vt:lpstr>Rigómezei csata </vt:lpstr>
      <vt:lpstr>Rigómezei csata </vt:lpstr>
      <vt:lpstr>Vuk Stefanović Karadžić </vt:lpstr>
      <vt:lpstr>Vuk Stefanović Karadžić</vt:lpstr>
      <vt:lpstr>Vuk Stefanović Karadžić (1787 – 1864) </vt:lpstr>
      <vt:lpstr>Vuk Stefanović Karadžić</vt:lpstr>
      <vt:lpstr>Vuk Stefanović Karadžić</vt:lpstr>
      <vt:lpstr>Vuk Stefanović Karadžić</vt:lpstr>
      <vt:lpstr>Köszönöm a figyelmet</vt:lpstr>
    </vt:vector>
  </TitlesOfParts>
  <Company>elte btk szláv tanszék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Szláv népek kultúrája</dc:title>
  <dc:creator>hpnb7</dc:creator>
  <cp:lastModifiedBy>Mimi</cp:lastModifiedBy>
  <cp:revision>61</cp:revision>
  <dcterms:created xsi:type="dcterms:W3CDTF">2011-03-19T10:06:00Z</dcterms:created>
  <dcterms:modified xsi:type="dcterms:W3CDTF">2020-04-04T08:30:02Z</dcterms:modified>
</cp:coreProperties>
</file>